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3" r:id="rId4"/>
    <p:sldId id="260" r:id="rId6"/>
    <p:sldId id="289" r:id="rId7"/>
    <p:sldId id="288" r:id="rId8"/>
    <p:sldId id="753" r:id="rId9"/>
    <p:sldId id="754" r:id="rId10"/>
    <p:sldId id="755" r:id="rId11"/>
    <p:sldId id="756" r:id="rId12"/>
    <p:sldId id="757" r:id="rId13"/>
    <p:sldId id="758" r:id="rId14"/>
    <p:sldId id="759" r:id="rId15"/>
    <p:sldId id="681" r:id="rId16"/>
    <p:sldId id="760" r:id="rId17"/>
    <p:sldId id="761" r:id="rId18"/>
    <p:sldId id="762" r:id="rId19"/>
    <p:sldId id="767" r:id="rId20"/>
    <p:sldId id="763" r:id="rId21"/>
    <p:sldId id="764" r:id="rId22"/>
    <p:sldId id="765" r:id="rId23"/>
    <p:sldId id="768" r:id="rId24"/>
    <p:sldId id="769" r:id="rId25"/>
    <p:sldId id="770" r:id="rId26"/>
    <p:sldId id="771" r:id="rId27"/>
    <p:sldId id="772" r:id="rId28"/>
    <p:sldId id="773" r:id="rId29"/>
    <p:sldId id="775" r:id="rId30"/>
    <p:sldId id="781" r:id="rId31"/>
    <p:sldId id="780" r:id="rId32"/>
    <p:sldId id="782" r:id="rId33"/>
    <p:sldId id="783" r:id="rId34"/>
    <p:sldId id="776" r:id="rId35"/>
    <p:sldId id="784" r:id="rId36"/>
    <p:sldId id="785" r:id="rId37"/>
    <p:sldId id="786" r:id="rId38"/>
    <p:sldId id="791" r:id="rId39"/>
    <p:sldId id="792" r:id="rId40"/>
    <p:sldId id="258" r:id="rId41"/>
  </p:sldIdLst>
  <p:sldSz cx="11522075" cy="6480175"/>
  <p:notesSz cx="6858000" cy="9144000"/>
  <p:custDataLst>
    <p:tags r:id="rId4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6699FF"/>
    <a:srgbClr val="99CCFF"/>
    <a:srgbClr val="CCECFF"/>
    <a:srgbClr val="996633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34"/>
        <p:guide pos="3628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5" Type="http://schemas.openxmlformats.org/officeDocument/2006/relationships/tags" Target="tags/tag5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l" fontAlgn="base"/>
            <a:endParaRPr sz="1200" strike="noStrike" noProof="1">
              <a:ea typeface="宋体" panose="02010600030101010101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r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>
              <a:ea typeface="宋体" panose="02010600030101010101" pitchFamily="2" charset="-122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l" fontAlgn="base"/>
            <a:endParaRPr sz="1200" strike="noStrike" noProof="1">
              <a:ea typeface="宋体" panose="02010600030101010101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r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175" y="0"/>
            <a:ext cx="687388" cy="4241800"/>
          </a:xfrm>
        </p:spPr>
      </p:sp>
      <p:sp>
        <p:nvSpPr>
          <p:cNvPr id="6147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3175" y="0"/>
            <a:ext cx="758825" cy="49609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0" lvl="0" indent="0"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/>
          </a:p>
          <a:p>
            <a:pPr marL="0" lvl="0" indent="0"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175" y="0"/>
            <a:ext cx="8861425" cy="1096963"/>
          </a:xfrm>
        </p:spPr>
      </p:sp>
      <p:sp>
        <p:nvSpPr>
          <p:cNvPr id="9219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3175" y="0"/>
            <a:ext cx="9769475" cy="1282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175" y="0"/>
            <a:ext cx="8861425" cy="1096963"/>
          </a:xfrm>
        </p:spPr>
      </p:sp>
      <p:sp>
        <p:nvSpPr>
          <p:cNvPr id="9219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3175" y="0"/>
            <a:ext cx="9769475" cy="1282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175" y="0"/>
            <a:ext cx="8861425" cy="1096963"/>
          </a:xfrm>
        </p:spPr>
      </p:sp>
      <p:sp>
        <p:nvSpPr>
          <p:cNvPr id="9219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3175" y="0"/>
            <a:ext cx="9769475" cy="1282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/>
              <a:t>API</a:t>
            </a:r>
            <a:r>
              <a:rPr lang="zh-CN" altLang="en-US">
                <a:ea typeface="宋体" panose="02010600030101010101" pitchFamily="2" charset="-122"/>
              </a:rPr>
              <a:t>的引入能够给软件开发带来明确的收益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59" y="1060529"/>
            <a:ext cx="8641556" cy="2256061"/>
          </a:xfrm>
          <a:prstGeom prst="rect">
            <a:avLst/>
          </a:prstGeom>
        </p:spPr>
        <p:txBody>
          <a:bodyPr anchor="b"/>
          <a:lstStyle>
            <a:lvl1pPr algn="ctr">
              <a:defRPr sz="5670"/>
            </a:lvl1pPr>
          </a:lstStyle>
          <a:p>
            <a:pPr fontAlgn="auto"/>
            <a:r>
              <a:rPr lang="zh-CN" altLang="en-US" sz="5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59" y="3403592"/>
            <a:ext cx="8641556" cy="156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pPr fontAlgn="base"/>
            <a:r>
              <a:rPr lang="zh-CN" altLang="en-US" sz="2270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45009"/>
            <a:ext cx="2484447" cy="5491649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45009"/>
            <a:ext cx="7309316" cy="5491649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 userDrawn="1"/>
        </p:nvSpPr>
        <p:spPr>
          <a:xfrm>
            <a:off x="9210675" y="5988050"/>
            <a:ext cx="1954213" cy="28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51" name="文本框 6"/>
          <p:cNvSpPr txBox="1"/>
          <p:nvPr userDrawn="1"/>
        </p:nvSpPr>
        <p:spPr>
          <a:xfrm>
            <a:off x="9145588" y="6132513"/>
            <a:ext cx="2300287" cy="260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lvl="0"/>
            <a:r>
              <a:rPr lang="zh-CN" altLang="en-US" sz="1100" dirty="0">
                <a:latin typeface="微软雅黑 Light" panose="020B0502040204020203" pitchFamily="2" charset="-122"/>
                <a:ea typeface="微软雅黑 Light" panose="020B0502040204020203" pitchFamily="2" charset="-122"/>
              </a:rPr>
              <a:t>深信服科技培训发展中心系列课程</a:t>
            </a:r>
            <a:endParaRPr lang="zh-CN" altLang="en-US" sz="1100" dirty="0">
              <a:latin typeface="微软雅黑 Light" panose="020B0502040204020203" pitchFamily="2" charset="-122"/>
              <a:ea typeface="微软雅黑 Light" panose="020B0502040204020203" pitchFamily="2" charset="-122"/>
            </a:endParaRPr>
          </a:p>
        </p:txBody>
      </p:sp>
      <p:pic>
        <p:nvPicPr>
          <p:cNvPr id="2052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9263" y="293688"/>
            <a:ext cx="1706562" cy="588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2" y="1615544"/>
            <a:ext cx="9937790" cy="2695572"/>
          </a:xfrm>
          <a:prstGeom prst="rect">
            <a:avLst/>
          </a:prstGeom>
        </p:spPr>
        <p:txBody>
          <a:bodyPr anchor="b"/>
          <a:lstStyle>
            <a:lvl1pPr>
              <a:defRPr sz="5670"/>
            </a:lvl1pPr>
          </a:lstStyle>
          <a:p>
            <a:pPr fontAlgn="auto"/>
            <a:r>
              <a:rPr lang="zh-CN" altLang="en-US" sz="5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2" y="4336618"/>
            <a:ext cx="9937790" cy="141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27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725047"/>
            <a:ext cx="4896882" cy="4111612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725047"/>
            <a:ext cx="4896882" cy="4111612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45009"/>
            <a:ext cx="9937790" cy="1252534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21563" y="1680459"/>
            <a:ext cx="4605781" cy="77852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45"/>
            </a:lvl1pPr>
            <a:lvl2pPr marL="431800" indent="0">
              <a:buNone/>
              <a:defRPr sz="2270"/>
            </a:lvl2pPr>
            <a:lvl3pPr marL="864235" indent="0">
              <a:buNone/>
              <a:defRPr sz="1890"/>
            </a:lvl3pPr>
            <a:lvl4pPr marL="1296035" indent="0">
              <a:buNone/>
              <a:defRPr sz="1700"/>
            </a:lvl4pPr>
            <a:lvl5pPr marL="1727835" indent="0">
              <a:buNone/>
              <a:defRPr sz="1700"/>
            </a:lvl5pPr>
            <a:lvl6pPr marL="2160270" indent="0">
              <a:buNone/>
              <a:defRPr sz="1700"/>
            </a:lvl6pPr>
            <a:lvl7pPr marL="2592070" indent="0">
              <a:buNone/>
              <a:defRPr sz="1700"/>
            </a:lvl7pPr>
            <a:lvl8pPr marL="3023870" indent="0">
              <a:buNone/>
              <a:defRPr sz="1700"/>
            </a:lvl8pPr>
            <a:lvl9pPr marL="3456305" indent="0">
              <a:buNone/>
              <a:defRPr sz="1700"/>
            </a:lvl9pPr>
          </a:lstStyle>
          <a:p>
            <a:pPr lvl="0" fontAlgn="base"/>
            <a:r>
              <a:rPr lang="zh-CN" altLang="en-US" sz="264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21563" y="2518536"/>
            <a:ext cx="4605781" cy="3330122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13132" y="1680459"/>
            <a:ext cx="4628464" cy="77852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45"/>
            </a:lvl1pPr>
            <a:lvl2pPr marL="431800" indent="0">
              <a:buNone/>
              <a:defRPr sz="2270"/>
            </a:lvl2pPr>
            <a:lvl3pPr marL="864235" indent="0">
              <a:buNone/>
              <a:defRPr sz="1890"/>
            </a:lvl3pPr>
            <a:lvl4pPr marL="1296035" indent="0">
              <a:buNone/>
              <a:defRPr sz="1700"/>
            </a:lvl4pPr>
            <a:lvl5pPr marL="1727835" indent="0">
              <a:buNone/>
              <a:defRPr sz="1700"/>
            </a:lvl5pPr>
            <a:lvl6pPr marL="2160270" indent="0">
              <a:buNone/>
              <a:defRPr sz="1700"/>
            </a:lvl6pPr>
            <a:lvl7pPr marL="2592070" indent="0">
              <a:buNone/>
              <a:defRPr sz="1700"/>
            </a:lvl7pPr>
            <a:lvl8pPr marL="3023870" indent="0">
              <a:buNone/>
              <a:defRPr sz="1700"/>
            </a:lvl8pPr>
            <a:lvl9pPr marL="3456305" indent="0">
              <a:buNone/>
              <a:defRPr sz="1700"/>
            </a:lvl9pPr>
          </a:lstStyle>
          <a:p>
            <a:pPr lvl="0" fontAlgn="base"/>
            <a:r>
              <a:rPr lang="zh-CN" altLang="en-US" sz="264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13132" y="2518536"/>
            <a:ext cx="4628464" cy="3330122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32012"/>
            <a:ext cx="3716169" cy="1512041"/>
          </a:xfrm>
          <a:prstGeom prst="rect">
            <a:avLst/>
          </a:prstGeom>
        </p:spPr>
        <p:txBody>
          <a:bodyPr anchor="b"/>
          <a:lstStyle>
            <a:lvl1pPr>
              <a:defRPr sz="3025"/>
            </a:lvl1pPr>
          </a:lstStyle>
          <a:p>
            <a:pPr fontAlgn="auto"/>
            <a:r>
              <a:rPr lang="zh-CN" altLang="en-US" sz="302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933025"/>
            <a:ext cx="5833050" cy="4605124"/>
          </a:xfrm>
          <a:prstGeom prst="rect">
            <a:avLst/>
          </a:prstGeo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 fontAlgn="base"/>
            <a:r>
              <a:rPr lang="zh-CN" altLang="en-US" sz="302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4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27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89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89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1944053"/>
            <a:ext cx="3716169" cy="360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 fontAlgn="base"/>
            <a:r>
              <a:rPr lang="zh-CN" altLang="en-US" sz="151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32012"/>
            <a:ext cx="3936472" cy="1512041"/>
          </a:xfrm>
          <a:prstGeom prst="rect">
            <a:avLst/>
          </a:prstGeom>
        </p:spPr>
        <p:txBody>
          <a:bodyPr anchor="b"/>
          <a:lstStyle>
            <a:lvl1pPr>
              <a:defRPr sz="3025"/>
            </a:lvl1pPr>
          </a:lstStyle>
          <a:p>
            <a:pPr fontAlgn="auto"/>
            <a:r>
              <a:rPr lang="zh-CN" altLang="en-US" sz="302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432013"/>
            <a:ext cx="5833050" cy="5106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1944053"/>
            <a:ext cx="3936472" cy="360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0"/>
            </a:lvl1pPr>
            <a:lvl2pPr marL="431800" indent="0">
              <a:buNone/>
              <a:defRPr sz="1700"/>
            </a:lvl2pPr>
            <a:lvl3pPr marL="864235" indent="0">
              <a:buNone/>
              <a:defRPr sz="1510"/>
            </a:lvl3pPr>
            <a:lvl4pPr marL="1296035" indent="0">
              <a:buNone/>
              <a:defRPr sz="1325"/>
            </a:lvl4pPr>
            <a:lvl5pPr marL="1727835" indent="0">
              <a:buNone/>
              <a:defRPr sz="1325"/>
            </a:lvl5pPr>
            <a:lvl6pPr marL="2160270" indent="0">
              <a:buNone/>
              <a:defRPr sz="1325"/>
            </a:lvl6pPr>
            <a:lvl7pPr marL="2592070" indent="0">
              <a:buNone/>
              <a:defRPr sz="1325"/>
            </a:lvl7pPr>
            <a:lvl8pPr marL="3023870" indent="0">
              <a:buNone/>
              <a:defRPr sz="1325"/>
            </a:lvl8pPr>
            <a:lvl9pPr marL="3456305" indent="0">
              <a:buNone/>
              <a:defRPr sz="1325"/>
            </a:lvl9pPr>
          </a:lstStyle>
          <a:p>
            <a:pPr lvl="0" fontAlgn="base"/>
            <a:r>
              <a:rPr lang="zh-CN" altLang="en-US" sz="189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-122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-122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charset="-122"/>
          <a:ea typeface="宋体" panose="02010600030101010101" pitchFamily="2" charset="-122"/>
          <a:cs typeface="+mn-cs"/>
          <a:sym typeface="Calibri" panose="020F0502020204030204" charset="-122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tags" Target="../tags/tag3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tags" Target="../tags/tag4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tags" Target="../tags/tag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725" y="3384550"/>
            <a:ext cx="2016125" cy="17081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3074"/>
          <p:cNvGrpSpPr/>
          <p:nvPr/>
        </p:nvGrpSpPr>
        <p:grpSpPr>
          <a:xfrm>
            <a:off x="8137525" y="5832475"/>
            <a:ext cx="3236913" cy="561975"/>
            <a:chOff x="0" y="0"/>
            <a:chExt cx="2372586" cy="561630"/>
          </a:xfrm>
        </p:grpSpPr>
        <p:sp>
          <p:nvSpPr>
            <p:cNvPr id="4099" name="Rectangle: Rounded Corners 19"/>
            <p:cNvSpPr/>
            <p:nvPr/>
          </p:nvSpPr>
          <p:spPr>
            <a:xfrm>
              <a:off x="0" y="0"/>
              <a:ext cx="2108269" cy="233952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</a:ln>
          </p:spPr>
          <p:txBody>
            <a:bodyPr anchor="ctr" anchorCtr="0"/>
            <a:p>
              <a:endParaRPr lang="zh-CN" altLang="zh-CN" sz="1400">
                <a:latin typeface="Calibri" panose="020F0502020204030204" charset="-122"/>
                <a:ea typeface="宋体" panose="02010600030101010101" pitchFamily="2" charset="-122"/>
                <a:sym typeface="Calibri" panose="020F0502020204030204" charset="-122"/>
              </a:endParaRPr>
            </a:p>
          </p:txBody>
        </p:sp>
        <p:sp>
          <p:nvSpPr>
            <p:cNvPr id="4100" name="文本框 9"/>
            <p:cNvSpPr/>
            <p:nvPr/>
          </p:nvSpPr>
          <p:spPr>
            <a:xfrm>
              <a:off x="686182" y="300020"/>
              <a:ext cx="1686404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100">
                  <a:solidFill>
                    <a:srgbClr val="000000"/>
                  </a:solidFill>
                  <a:latin typeface="微软雅黑 Light" panose="020B0502040204020203" pitchFamily="2" charset="-122"/>
                  <a:ea typeface="微软雅黑 Light" panose="020B0502040204020203" pitchFamily="2" charset="-122"/>
                  <a:sym typeface="微软雅黑 Light" panose="020B0502040204020203" pitchFamily="2" charset="-122"/>
                </a:rPr>
                <a:t>深信服科技培训发展中心系列课程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4101" name="图片 10" descr="ppt模板背景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11522075" cy="6467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925" y="768350"/>
            <a:ext cx="1706563" cy="588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文本占位符 18"/>
          <p:cNvSpPr>
            <a:spLocks noGrp="1"/>
          </p:cNvSpPr>
          <p:nvPr>
            <p:ph sz="quarter"/>
          </p:nvPr>
        </p:nvSpPr>
        <p:spPr>
          <a:xfrm>
            <a:off x="4449763" y="1909763"/>
            <a:ext cx="6323012" cy="852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0" lvl="0" indent="0" algn="r" defTabSz="914400">
              <a:buNone/>
            </a:pPr>
            <a:r>
              <a:rPr lang="zh-CN" altLang="zh-CN" sz="3300" b="1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zh-CN" sz="3300" b="1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4104" name="文本占位符 20"/>
          <p:cNvSpPr>
            <a:spLocks noGrp="1"/>
          </p:cNvSpPr>
          <p:nvPr/>
        </p:nvSpPr>
        <p:spPr>
          <a:xfrm>
            <a:off x="6321425" y="3168650"/>
            <a:ext cx="4367213" cy="35560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lIns="86402" tIns="43201" rIns="86402" bIns="43201" anchor="t" anchorCtr="0"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深信服科技研发专业能力系列课程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73515" y="4392295"/>
            <a:ext cx="156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万兰剑</a:t>
            </a:r>
            <a:r>
              <a:rPr lang="en-US" altLang="zh-CN"/>
              <a:t>95494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常用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命令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20725" y="647700"/>
          <a:ext cx="8064500" cy="550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645"/>
                <a:gridCol w="3348990"/>
                <a:gridCol w="3491865"/>
              </a:tblGrid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实例</a:t>
                      </a:r>
                      <a:endParaRPr lang="zh-CN" altLang="en-US"/>
                    </a:p>
                  </a:txBody>
                  <a:tcPr/>
                </a:tc>
              </a:tr>
              <a:tr h="637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break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设置断点</a:t>
                      </a:r>
                      <a:r>
                        <a:rPr lang="en-US" altLang="zh-CN"/>
                        <a:t>(b)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break filename:function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/>
                        <a:t>break line-or-function if condition</a:t>
                      </a:r>
                      <a:endParaRPr lang="zh-CN" alt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watch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监控内存地址</a:t>
                      </a:r>
                      <a:r>
                        <a:rPr lang="en-US" altLang="zh-CN"/>
                        <a:t>(w)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watch *(int*)0x2bcbc0</a:t>
                      </a:r>
                      <a:endParaRPr lang="en-US" altLang="zh-CN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打印</a:t>
                      </a:r>
                      <a:r>
                        <a:rPr lang="en-US" altLang="zh-CN"/>
                        <a:t>(p)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p/x c</a:t>
                      </a:r>
                      <a:endParaRPr lang="zh-CN" altLang="en-US"/>
                    </a:p>
                  </a:txBody>
                  <a:tcPr/>
                </a:tc>
              </a:tr>
              <a:tr h="4070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examine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查看内存地址中的值(x)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x/[n][f][u] addr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info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</a:t>
                      </a:r>
                      <a:r>
                        <a:rPr lang="en-US" altLang="zh-CN"/>
                        <a:t>(i)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info breakpoints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info registers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list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列出代码</a:t>
                      </a:r>
                      <a:r>
                        <a:rPr lang="en-US" altLang="zh-CN"/>
                        <a:t>(l)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list function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单步执行</a:t>
                      </a:r>
                      <a:r>
                        <a:rPr lang="en-US" altLang="zh-CN"/>
                        <a:t>(</a:t>
                      </a:r>
                      <a:r>
                        <a:rPr lang="en-US" altLang="zh-CN"/>
                        <a:t>n)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 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step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单步进入</a:t>
                      </a:r>
                      <a:r>
                        <a:rPr lang="en-US" altLang="zh-CN"/>
                        <a:t>(s)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continue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继续执行到下一个断点</a:t>
                      </a:r>
                      <a:r>
                        <a:rPr lang="en-US" altLang="zh-CN"/>
                        <a:t>(c)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until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继续运行到指定位置</a:t>
                      </a:r>
                      <a:r>
                        <a:rPr lang="en-US" altLang="zh-CN"/>
                        <a:t>(u)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设置变量</a:t>
                      </a: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$i = $i + 1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直接调用</a:t>
                      </a: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call function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进阶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用法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3115" y="2736215"/>
            <a:ext cx="54991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自定义命令</a:t>
            </a:r>
            <a:r>
              <a:rPr lang="en-US" altLang="zh-CN"/>
              <a:t> define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define adder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  if $argc == 2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    print $arg0 + $arg1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  end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end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document adder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  Sum two or three variables.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end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93115" y="863600"/>
            <a:ext cx="5499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</a:t>
            </a:r>
            <a:r>
              <a:rPr lang="en-US" altLang="zh-CN"/>
              <a:t>if/while</a:t>
            </a:r>
            <a:r>
              <a:rPr lang="zh-CN" altLang="en-US"/>
              <a:t>等控制逻辑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set $next=list-&gt;head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while $next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print “%s %s”, $next-&gt;name, $next-&gt;type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$next = $next-&gt;next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end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3115" y="5628640"/>
            <a:ext cx="5765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define</a:t>
            </a:r>
            <a:r>
              <a:rPr lang="zh-CN" altLang="en-US">
                <a:sym typeface="+mn-ea"/>
              </a:rPr>
              <a:t>把自定义命令写道一个单独的文件里面</a:t>
            </a:r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GDB</a:t>
            </a:r>
            <a:r>
              <a:rPr lang="zh-CN" altLang="en-US">
                <a:sym typeface="+mn-ea"/>
              </a:rPr>
              <a:t>时通过</a:t>
            </a:r>
            <a:r>
              <a:rPr lang="en-US" altLang="zh-CN">
                <a:sym typeface="+mn-ea"/>
              </a:rPr>
              <a:t>source</a:t>
            </a:r>
            <a:r>
              <a:rPr lang="zh-CN" altLang="en-US">
                <a:sym typeface="+mn-ea"/>
              </a:rPr>
              <a:t>命令把文件加载进来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通过自定义命令查询所有用户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要求：</a:t>
            </a:r>
            <a:endParaRPr lang="zh-CN" altLang="en-US"/>
          </a:p>
          <a:p>
            <a:pPr lvl="1"/>
            <a:r>
              <a:rPr lang="zh-CN" altLang="en-US"/>
              <a:t>自定义命令独立写道</a:t>
            </a:r>
            <a:r>
              <a:rPr lang="en-US" altLang="zh-CN"/>
              <a:t>tools.gdb</a:t>
            </a:r>
            <a:r>
              <a:rPr lang="zh-CN" altLang="en-US"/>
              <a:t>文件</a:t>
            </a:r>
            <a:endParaRPr lang="zh-CN" altLang="en-US"/>
          </a:p>
          <a:p>
            <a:pPr lvl="1"/>
            <a:r>
              <a:rPr lang="zh-CN" altLang="en-US"/>
              <a:t>显示所有用户信息，一个用户显示</a:t>
            </a:r>
            <a:r>
              <a:rPr lang="en-US" altLang="zh-CN"/>
              <a:t>1</a:t>
            </a:r>
            <a:r>
              <a:rPr lang="zh-CN" altLang="en-US"/>
              <a:t>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4870" y="4032250"/>
            <a:ext cx="736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其他调试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4020" y="936625"/>
            <a:ext cx="621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查看文件基本信息—file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403985"/>
            <a:ext cx="10160635" cy="587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4020" y="2090420"/>
            <a:ext cx="10294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通过file命令可以看到cmdTest的类型为elf，是64位、运行于x86-64的程序，not striped表明elf文件中还保留着符号信息以及调试信息等不影响程序运行的内容。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4020" y="2879725"/>
            <a:ext cx="753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查看程序依赖库—ldd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3392170"/>
            <a:ext cx="6400800" cy="7562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3070" y="4268470"/>
            <a:ext cx="543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查看函数或者全局变量是否存在于elf文件中—nm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" y="4608195"/>
            <a:ext cx="707961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其他调试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4020" y="936625"/>
            <a:ext cx="621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反汇编指定函数—objdump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1304925"/>
            <a:ext cx="6819900" cy="2773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4805" y="4192270"/>
            <a:ext cx="426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gdb</a:t>
            </a:r>
            <a:r>
              <a:rPr lang="zh-CN" altLang="en-US"/>
              <a:t>中的</a:t>
            </a:r>
            <a:r>
              <a:rPr lang="en-US" altLang="zh-CN"/>
              <a:t>disassemble</a:t>
            </a:r>
            <a:r>
              <a:rPr lang="zh-CN" altLang="en-US"/>
              <a:t>命令反汇编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" y="4560570"/>
            <a:ext cx="5025390" cy="1772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其他调试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935990"/>
            <a:ext cx="8639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定位crash问题—addr2line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有时候程序崩溃了但不幸没有生成core文件，是不是就完全没有办法了呢？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我们可以通过</a:t>
            </a:r>
            <a:r>
              <a:rPr lang="en-US" altLang="zh-CN"/>
              <a:t>dmesg</a:t>
            </a:r>
            <a:r>
              <a:rPr lang="zh-CN" altLang="en-US"/>
              <a:t>查看到出问题的地址，并通过</a:t>
            </a:r>
            <a:r>
              <a:rPr lang="en-US" altLang="zh-CN"/>
              <a:t>addr2line</a:t>
            </a:r>
            <a:r>
              <a:rPr lang="zh-CN" altLang="en-US"/>
              <a:t>命令找到对于代码</a:t>
            </a:r>
            <a:r>
              <a:rPr lang="zh-CN" altLang="en-US"/>
              <a:t>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2087880"/>
            <a:ext cx="6537960" cy="1036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6580" y="3239770"/>
            <a:ext cx="514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抓包分析网络协议问题</a:t>
            </a:r>
            <a:r>
              <a:rPr lang="en-US" altLang="zh-CN">
                <a:sym typeface="+mn-ea"/>
              </a:rPr>
              <a:t>—tcpdump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" y="3625215"/>
            <a:ext cx="7899400" cy="595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" y="4319905"/>
            <a:ext cx="6918960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其他调试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935990"/>
            <a:ext cx="863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跟踪进程执行时的系统调用和所接收的信号 strace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1301750"/>
            <a:ext cx="4825365" cy="840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2202815"/>
            <a:ext cx="4591050" cy="106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" y="3866515"/>
            <a:ext cx="7016115" cy="19989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3070" y="3383915"/>
            <a:ext cx="863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显示进程的栈跟踪 pstack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其他调试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935990"/>
            <a:ext cx="863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在内核中访问网络连接状态及其相关信息的程序--netstat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1583690"/>
            <a:ext cx="7658100" cy="1414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8194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9"/>
          <p:cNvSpPr/>
          <p:nvPr/>
        </p:nvSpPr>
        <p:spPr>
          <a:xfrm>
            <a:off x="8556625" y="5957888"/>
            <a:ext cx="2163763" cy="2508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0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深信服科技研发专业能力系列课程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23"/>
          <p:cNvSpPr/>
          <p:nvPr>
            <p:custDataLst>
              <p:tags r:id="rId4"/>
            </p:custDataLst>
          </p:nvPr>
        </p:nvSpPr>
        <p:spPr>
          <a:xfrm>
            <a:off x="5483225" y="2625725"/>
            <a:ext cx="5103813" cy="633730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pPr algn="r"/>
            <a:r>
              <a:rPr lang="zh-CN" altLang="en-US" sz="3700" b="1" dirty="0"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性能工具</a:t>
            </a:r>
            <a:endParaRPr lang="en-US" altLang="zh-CN" sz="3700" b="1" dirty="0"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8200" name="直线连接符 6"/>
          <p:cNvSpPr/>
          <p:nvPr/>
        </p:nvSpPr>
        <p:spPr>
          <a:xfrm flipV="1">
            <a:off x="5686425" y="3395663"/>
            <a:ext cx="4886325" cy="1587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8201" name="组合 8201"/>
          <p:cNvGrpSpPr>
            <a:grpSpLocks noChangeAspect="1"/>
          </p:cNvGrpSpPr>
          <p:nvPr/>
        </p:nvGrpSpPr>
        <p:grpSpPr>
          <a:xfrm>
            <a:off x="8520113" y="3613150"/>
            <a:ext cx="2052637" cy="406400"/>
            <a:chOff x="0" y="0"/>
            <a:chExt cx="2172097" cy="430362"/>
          </a:xfrm>
        </p:grpSpPr>
        <p:pic>
          <p:nvPicPr>
            <p:cNvPr id="8202" name="图片 6"/>
            <p:cNvPicPr>
              <a:picLocks noChangeAspect="1"/>
            </p:cNvPicPr>
            <p:nvPr/>
          </p:nvPicPr>
          <p:blipFill>
            <a:blip r:embed="rId5">
              <a:lum bright="-39993" contrast="-39999"/>
            </a:blip>
            <a:stretch>
              <a:fillRect/>
            </a:stretch>
          </p:blipFill>
          <p:spPr>
            <a:xfrm>
              <a:off x="0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3" name="图片 7"/>
            <p:cNvPicPr>
              <a:picLocks noChangeAspect="1"/>
            </p:cNvPicPr>
            <p:nvPr/>
          </p:nvPicPr>
          <p:blipFill>
            <a:blip r:embed="rId6">
              <a:lum bright="-39993" contrast="-39999"/>
            </a:blip>
            <a:stretch>
              <a:fillRect/>
            </a:stretch>
          </p:blipFill>
          <p:spPr>
            <a:xfrm>
              <a:off x="580578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4" name="图片 8"/>
            <p:cNvPicPr>
              <a:picLocks noChangeAspect="1"/>
            </p:cNvPicPr>
            <p:nvPr/>
          </p:nvPicPr>
          <p:blipFill>
            <a:blip r:embed="rId7">
              <a:lum bright="-39993" contrast="-39999"/>
            </a:blip>
            <a:stretch>
              <a:fillRect/>
            </a:stretch>
          </p:blipFill>
          <p:spPr>
            <a:xfrm>
              <a:off x="1161156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5" name="图片 9"/>
            <p:cNvPicPr>
              <a:picLocks noChangeAspect="1"/>
            </p:cNvPicPr>
            <p:nvPr/>
          </p:nvPicPr>
          <p:blipFill>
            <a:blip r:embed="rId8">
              <a:lum bright="-39993" contrast="-39999"/>
            </a:blip>
            <a:stretch>
              <a:fillRect/>
            </a:stretch>
          </p:blipFill>
          <p:spPr>
            <a:xfrm>
              <a:off x="1741734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8206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188" y="508000"/>
            <a:ext cx="1706562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935990"/>
            <a:ext cx="863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查看进程 - ps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1320800"/>
            <a:ext cx="5687695" cy="989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20" y="1304290"/>
            <a:ext cx="4472305" cy="4844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" y="3096260"/>
            <a:ext cx="4815840" cy="2971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2435" y="2519045"/>
            <a:ext cx="863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监视进程 - top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512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4" name="标题 1"/>
          <p:cNvSpPr/>
          <p:nvPr/>
        </p:nvSpPr>
        <p:spPr>
          <a:xfrm>
            <a:off x="288925" y="71438"/>
            <a:ext cx="10369550" cy="739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宋体" panose="02010600030101010101" pitchFamily="2" charset="-122"/>
              </a:rPr>
              <a:t>课程目标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5" name="文本框 3"/>
          <p:cNvSpPr/>
          <p:nvPr/>
        </p:nvSpPr>
        <p:spPr>
          <a:xfrm>
            <a:off x="434975" y="1255713"/>
            <a:ext cx="6184900" cy="493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6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学完这门课程，我们希望达成什么目标？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6" name="文本框 5"/>
          <p:cNvSpPr/>
          <p:nvPr/>
        </p:nvSpPr>
        <p:spPr>
          <a:xfrm>
            <a:off x="692150" y="2303463"/>
            <a:ext cx="97504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1. </a:t>
            </a:r>
            <a:r>
              <a:rPr lang="zh-CN" altLang="en-US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了解并使用调试工具</a:t>
            </a:r>
            <a:endParaRPr lang="zh-CN" altLang="en-US" sz="2400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r>
              <a:rPr lang="en-US" altLang="zh-CN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2. </a:t>
            </a:r>
            <a:r>
              <a:rPr lang="zh-CN" altLang="en-US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了解并使</a:t>
            </a:r>
            <a:r>
              <a:rPr lang="zh-CN" altLang="en-US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用性能工具</a:t>
            </a:r>
            <a:endParaRPr lang="en-US" altLang="zh-CN" sz="2400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r>
              <a:rPr lang="en-US" altLang="zh-CN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3. </a:t>
            </a:r>
            <a:r>
              <a:rPr lang="zh-CN" altLang="en-US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了解并使用</a:t>
            </a:r>
            <a:r>
              <a:rPr lang="zh-CN" altLang="en-US" sz="2400" dirty="0">
                <a:solidFill>
                  <a:srgbClr val="366092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en-US" altLang="zh-CN" sz="2400" dirty="0">
              <a:solidFill>
                <a:srgbClr val="366092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1151890"/>
            <a:ext cx="6728460" cy="1906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3870" y="694055"/>
            <a:ext cx="340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实时系统监控 - mpstat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" y="3058160"/>
            <a:ext cx="6769735" cy="3300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89190" y="1583690"/>
            <a:ext cx="3224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Multiprocessor Statistics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45" y="2016125"/>
            <a:ext cx="3611880" cy="1798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340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进程实时监控 - pidstat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76580" y="1223645"/>
            <a:ext cx="9260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idstat主要用于监控全部或指定进程占用系统资源的情况，如CPU，内存、设备IO、任务切换、线程等。pidstat首次运行时显示自系统启动开始的各项统计信息，之后运行pidstat将显示自上次运行该命令以后的统计信息。用户可以通过指定统计的次数和时间来获得所需的统计信息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" y="3815715"/>
            <a:ext cx="5516880" cy="1729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" y="2447925"/>
            <a:ext cx="6431280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输出磁盘IO 和 CPU的统计信息 - iostat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1117600"/>
            <a:ext cx="7528560" cy="2392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" y="3602990"/>
            <a:ext cx="5596255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分析系统性能 - sar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151890"/>
            <a:ext cx="6240780" cy="2339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" y="3531870"/>
            <a:ext cx="6508115" cy="2727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0790" y="1619885"/>
            <a:ext cx="3138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System Activity report:</a:t>
            </a:r>
            <a:endParaRPr lang="en-US" altLang="zh-CN"/>
          </a:p>
          <a:p>
            <a:r>
              <a:rPr lang="zh-CN" altLang="en-US"/>
              <a:t>系统活动情况</a:t>
            </a:r>
            <a:r>
              <a:rPr lang="zh-CN" altLang="en-US"/>
              <a:t>报告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性能分析工具 - </a:t>
            </a:r>
            <a:r>
              <a:rPr lang="en-US" altLang="zh-CN"/>
              <a:t>perf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25"/>
          <a:stretch>
            <a:fillRect/>
          </a:stretch>
        </p:blipFill>
        <p:spPr>
          <a:xfrm>
            <a:off x="576580" y="1439545"/>
            <a:ext cx="5862955" cy="2276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1054100"/>
            <a:ext cx="5085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perf top </a:t>
            </a:r>
            <a:r>
              <a:rPr lang="zh-CN" altLang="en-US"/>
              <a:t>实时查看函数</a:t>
            </a:r>
            <a:r>
              <a:rPr lang="en-US" altLang="zh-CN"/>
              <a:t>CPU</a:t>
            </a:r>
            <a:r>
              <a:rPr lang="zh-CN" altLang="en-US"/>
              <a:t>占用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1825" y="3766820"/>
            <a:ext cx="491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perf record</a:t>
            </a:r>
            <a:endParaRPr lang="en-US" altLang="zh-CN"/>
          </a:p>
          <a:p>
            <a:r>
              <a:rPr lang="en-US" altLang="zh-CN"/>
              <a:t>perf report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" y="4392295"/>
            <a:ext cx="5783580" cy="1966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90" y="3719830"/>
            <a:ext cx="4622800" cy="668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35" y="1079500"/>
            <a:ext cx="3080385" cy="19754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445" y="3054985"/>
            <a:ext cx="4987925" cy="2689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8194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9"/>
          <p:cNvSpPr/>
          <p:nvPr/>
        </p:nvSpPr>
        <p:spPr>
          <a:xfrm>
            <a:off x="8556625" y="5957888"/>
            <a:ext cx="2163763" cy="2508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0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深信服科技研发专业能力系列课程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23"/>
          <p:cNvSpPr/>
          <p:nvPr>
            <p:custDataLst>
              <p:tags r:id="rId4"/>
            </p:custDataLst>
          </p:nvPr>
        </p:nvSpPr>
        <p:spPr>
          <a:xfrm>
            <a:off x="5483225" y="2625725"/>
            <a:ext cx="5103813" cy="633730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pPr algn="r"/>
            <a:r>
              <a:rPr lang="zh-CN" altLang="en-US" sz="3700" b="1" dirty="0"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en-US" altLang="zh-CN" sz="3700" b="1" dirty="0"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8200" name="直线连接符 6"/>
          <p:cNvSpPr/>
          <p:nvPr/>
        </p:nvSpPr>
        <p:spPr>
          <a:xfrm flipV="1">
            <a:off x="5686425" y="3395663"/>
            <a:ext cx="4886325" cy="1587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8201" name="组合 8201"/>
          <p:cNvGrpSpPr>
            <a:grpSpLocks noChangeAspect="1"/>
          </p:cNvGrpSpPr>
          <p:nvPr/>
        </p:nvGrpSpPr>
        <p:grpSpPr>
          <a:xfrm>
            <a:off x="8520113" y="3613150"/>
            <a:ext cx="2052637" cy="406400"/>
            <a:chOff x="0" y="0"/>
            <a:chExt cx="2172097" cy="430362"/>
          </a:xfrm>
        </p:grpSpPr>
        <p:pic>
          <p:nvPicPr>
            <p:cNvPr id="8202" name="图片 6"/>
            <p:cNvPicPr>
              <a:picLocks noChangeAspect="1"/>
            </p:cNvPicPr>
            <p:nvPr/>
          </p:nvPicPr>
          <p:blipFill>
            <a:blip r:embed="rId5">
              <a:lum bright="-39993" contrast="-39999"/>
            </a:blip>
            <a:stretch>
              <a:fillRect/>
            </a:stretch>
          </p:blipFill>
          <p:spPr>
            <a:xfrm>
              <a:off x="0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3" name="图片 7"/>
            <p:cNvPicPr>
              <a:picLocks noChangeAspect="1"/>
            </p:cNvPicPr>
            <p:nvPr/>
          </p:nvPicPr>
          <p:blipFill>
            <a:blip r:embed="rId6">
              <a:lum bright="-39993" contrast="-39999"/>
            </a:blip>
            <a:stretch>
              <a:fillRect/>
            </a:stretch>
          </p:blipFill>
          <p:spPr>
            <a:xfrm>
              <a:off x="580578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4" name="图片 8"/>
            <p:cNvPicPr>
              <a:picLocks noChangeAspect="1"/>
            </p:cNvPicPr>
            <p:nvPr/>
          </p:nvPicPr>
          <p:blipFill>
            <a:blip r:embed="rId7">
              <a:lum bright="-39993" contrast="-39999"/>
            </a:blip>
            <a:stretch>
              <a:fillRect/>
            </a:stretch>
          </p:blipFill>
          <p:spPr>
            <a:xfrm>
              <a:off x="1161156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5" name="图片 9"/>
            <p:cNvPicPr>
              <a:picLocks noChangeAspect="1"/>
            </p:cNvPicPr>
            <p:nvPr/>
          </p:nvPicPr>
          <p:blipFill>
            <a:blip r:embed="rId8">
              <a:lum bright="-39993" contrast="-39999"/>
            </a:blip>
            <a:stretch>
              <a:fillRect/>
            </a:stretch>
          </p:blipFill>
          <p:spPr>
            <a:xfrm>
              <a:off x="1741734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8206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188" y="508000"/>
            <a:ext cx="1706562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内存调试神器</a:t>
            </a:r>
            <a:r>
              <a:rPr lang="en-US" altLang="zh-CN"/>
              <a:t> - </a:t>
            </a:r>
            <a:r>
              <a:rPr lang="en-US" altLang="zh-CN"/>
              <a:t>valgrind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1106805"/>
            <a:ext cx="6230620" cy="2010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0" y="1296035"/>
            <a:ext cx="4370070" cy="39281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4825" y="3456305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https://valgrind.org/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内存调试神器</a:t>
            </a:r>
            <a:r>
              <a:rPr lang="en-US" altLang="zh-CN"/>
              <a:t> - </a:t>
            </a:r>
            <a:r>
              <a:rPr lang="en-US" altLang="zh-CN">
                <a:sym typeface="+mn-ea"/>
              </a:rPr>
              <a:t>valgrind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151890"/>
            <a:ext cx="4801235" cy="113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" y="2376170"/>
            <a:ext cx="4789805" cy="1301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" y="3816350"/>
            <a:ext cx="4848860" cy="1246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110" y="1257935"/>
            <a:ext cx="4294505" cy="1118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110" y="2644140"/>
            <a:ext cx="4436110" cy="1172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110" y="4084320"/>
            <a:ext cx="4334510" cy="882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内存调试神器</a:t>
            </a:r>
            <a:r>
              <a:rPr lang="en-US" altLang="zh-CN"/>
              <a:t> - </a:t>
            </a:r>
            <a:r>
              <a:rPr lang="en-US" altLang="zh-CN">
                <a:sym typeface="+mn-ea"/>
              </a:rPr>
              <a:t>valgrind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440180"/>
            <a:ext cx="6921500" cy="38842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内存调试神器</a:t>
            </a:r>
            <a:r>
              <a:rPr lang="en-US" altLang="zh-CN"/>
              <a:t> - Ad</a:t>
            </a:r>
            <a:r>
              <a:rPr lang="en-US" altLang="zh-CN"/>
              <a:t>dressSanitizer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1153160"/>
            <a:ext cx="6771005" cy="2786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7170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14"/>
          <p:cNvSpPr/>
          <p:nvPr/>
        </p:nvSpPr>
        <p:spPr>
          <a:xfrm>
            <a:off x="5586413" y="2235200"/>
            <a:ext cx="3068637" cy="433705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</a:t>
            </a:r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7173" name="文本框 15"/>
          <p:cNvSpPr/>
          <p:nvPr/>
        </p:nvSpPr>
        <p:spPr>
          <a:xfrm>
            <a:off x="5586413" y="2841625"/>
            <a:ext cx="3068637" cy="433705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性能工具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7174" name="文本框 15"/>
          <p:cNvSpPr/>
          <p:nvPr/>
        </p:nvSpPr>
        <p:spPr>
          <a:xfrm>
            <a:off x="5586413" y="4057650"/>
            <a:ext cx="3068637" cy="433705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实战演练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7175" name="矩形 17"/>
          <p:cNvSpPr/>
          <p:nvPr/>
        </p:nvSpPr>
        <p:spPr>
          <a:xfrm>
            <a:off x="2932113" y="2871788"/>
            <a:ext cx="1349375" cy="7905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500" b="1" dirty="0">
                <a:solidFill>
                  <a:srgbClr val="00000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目录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6" name="文本框 18"/>
          <p:cNvSpPr/>
          <p:nvPr/>
        </p:nvSpPr>
        <p:spPr>
          <a:xfrm>
            <a:off x="5184775" y="2254250"/>
            <a:ext cx="374650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1</a:t>
            </a:r>
            <a:endParaRPr lang="zh-CN" altLang="en-US" sz="2400" b="1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sz="2400" dirty="0">
              <a:solidFill>
                <a:srgbClr val="366AB5"/>
              </a:solidFill>
              <a:latin typeface="Calibri" panose="020F0502020204030204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文本框 19"/>
          <p:cNvSpPr/>
          <p:nvPr/>
        </p:nvSpPr>
        <p:spPr>
          <a:xfrm>
            <a:off x="5184775" y="2854325"/>
            <a:ext cx="371475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2</a:t>
            </a:r>
            <a:endParaRPr lang="zh-CN" altLang="en-US" sz="2400" b="1" dirty="0">
              <a:solidFill>
                <a:srgbClr val="BFBFBF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sz="2400" dirty="0">
              <a:solidFill>
                <a:srgbClr val="BFBFBF"/>
              </a:solidFill>
              <a:latin typeface="Calibri" panose="020F0502020204030204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文本框 20"/>
          <p:cNvSpPr/>
          <p:nvPr/>
        </p:nvSpPr>
        <p:spPr>
          <a:xfrm>
            <a:off x="5184775" y="3455988"/>
            <a:ext cx="37147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3</a:t>
            </a:r>
            <a:endParaRPr lang="zh-CN" altLang="en-US" sz="2400" b="1" dirty="0">
              <a:solidFill>
                <a:srgbClr val="BFBFBF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sz="2400" dirty="0">
              <a:solidFill>
                <a:srgbClr val="BFBFBF"/>
              </a:solidFill>
              <a:latin typeface="Calibri" panose="020F0502020204030204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文本框 21"/>
          <p:cNvSpPr/>
          <p:nvPr/>
        </p:nvSpPr>
        <p:spPr>
          <a:xfrm>
            <a:off x="5184775" y="4057650"/>
            <a:ext cx="371475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4</a:t>
            </a:r>
            <a:endParaRPr lang="en-US" altLang="zh-CN" sz="2400" b="1" dirty="0">
              <a:solidFill>
                <a:srgbClr val="BFBFBF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  <a:p>
            <a:endParaRPr lang="zh-CN" altLang="en-US" sz="2400" dirty="0">
              <a:solidFill>
                <a:srgbClr val="BFBFBF"/>
              </a:solidFill>
              <a:latin typeface="Calibri" panose="020F0502020204030204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文本框 15"/>
          <p:cNvSpPr/>
          <p:nvPr/>
        </p:nvSpPr>
        <p:spPr>
          <a:xfrm>
            <a:off x="5586413" y="3455988"/>
            <a:ext cx="3068637" cy="433705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</a:t>
            </a:r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工具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内存调试神器</a:t>
            </a:r>
            <a:r>
              <a:rPr lang="en-US" altLang="zh-CN"/>
              <a:t> - Ad</a:t>
            </a:r>
            <a:r>
              <a:rPr lang="en-US" altLang="zh-CN"/>
              <a:t>dressSanitizer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1153160"/>
            <a:ext cx="6042660" cy="50977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80360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valgrind</a:t>
            </a:r>
            <a:r>
              <a:rPr lang="zh-CN" altLang="en-US"/>
              <a:t>工具运行你的代码，检查内存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AddressSanitizer</a:t>
            </a:r>
            <a:r>
              <a:rPr lang="zh-CN" altLang="en-US"/>
              <a:t>工具运行你的代码，检查内存</a:t>
            </a:r>
            <a:r>
              <a:rPr lang="zh-CN" altLang="en-US"/>
              <a:t>问题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内存使用优化和分析神器</a:t>
            </a:r>
            <a:r>
              <a:rPr lang="en-US" altLang="zh-CN"/>
              <a:t> - tcmalloc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153160"/>
            <a:ext cx="5966460" cy="144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879725"/>
            <a:ext cx="5638800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内存使用优化和分析神器</a:t>
            </a:r>
            <a:r>
              <a:rPr lang="en-US" altLang="zh-CN"/>
              <a:t> - tcmalloc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223645"/>
            <a:ext cx="4340860" cy="2091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" y="3455670"/>
            <a:ext cx="5821680" cy="24841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内存使用优化和分析神器</a:t>
            </a:r>
            <a:r>
              <a:rPr lang="en-US" altLang="zh-CN"/>
              <a:t> - tcmalloc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1295400"/>
            <a:ext cx="9159240" cy="2446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" y="4104005"/>
            <a:ext cx="7376160" cy="960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内存使用优化和分析神器</a:t>
            </a:r>
            <a:r>
              <a:rPr lang="en-US" altLang="zh-CN"/>
              <a:t> - jemalloc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48335" y="2520315"/>
            <a:ext cx="4765040" cy="3094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760720" y="2516505"/>
            <a:ext cx="5093970" cy="3097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440815" y="5762625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服务器吞吐量测试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16800" y="5688330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优化测试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6580" y="129603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JeMalloc 是一款内存分配器，与其它内存分配器相比，它最大的优势在于多线程情况下的高性能以及内存碎片的减少。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内存工具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694055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内存使用优化和分析神器</a:t>
            </a:r>
            <a:r>
              <a:rPr lang="en-US" altLang="zh-CN"/>
              <a:t> - jemalloc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76580" y="1296035"/>
            <a:ext cx="7134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jeprof</a:t>
            </a:r>
            <a:r>
              <a:rPr lang="zh-CN" altLang="en-US"/>
              <a:t>工具查看内存占用情况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6580" y="1800225"/>
            <a:ext cx="4299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编译开启</a:t>
            </a:r>
            <a:r>
              <a:rPr lang="en-US" altLang="zh-CN"/>
              <a:t>prof</a:t>
            </a:r>
            <a:endParaRPr lang="en-US" altLang="zh-CN"/>
          </a:p>
          <a:p>
            <a:r>
              <a:rPr lang="en-US" altLang="zh-CN"/>
              <a:t>./autogen.sh</a:t>
            </a:r>
            <a:endParaRPr lang="zh-CN" altLang="en-US"/>
          </a:p>
          <a:p>
            <a:r>
              <a:rPr lang="zh-CN" altLang="en-US"/>
              <a:t>./configure --enable-prof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make &amp;&amp; make install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48335" y="3134995"/>
            <a:ext cx="4825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运行时开启</a:t>
            </a:r>
            <a:r>
              <a:rPr lang="en-US" altLang="zh-CN"/>
              <a:t>prof</a:t>
            </a:r>
            <a:endParaRPr lang="zh-CN" altLang="en-US"/>
          </a:p>
          <a:p>
            <a:r>
              <a:rPr lang="zh-CN" altLang="en-US"/>
              <a:t>MALLOC_CONF="prof:true,prof_prefix:jeprof.out,lg_prof_interval:19,prof_leak:true" LD_PRELOAD=/usr/local/lib/libjemalloc.so.2 ./ex_stats_print &amp;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20765" y="2858135"/>
            <a:ext cx="49676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prof: 开启调试</a:t>
            </a:r>
            <a:endParaRPr lang="zh-CN" altLang="en-US"/>
          </a:p>
          <a:p>
            <a:r>
              <a:rPr lang="zh-CN" altLang="en-US"/>
              <a:t>prof_prefix: 生成的dump文件前缀</a:t>
            </a:r>
            <a:endParaRPr lang="zh-CN" altLang="en-US"/>
          </a:p>
          <a:p>
            <a:r>
              <a:rPr lang="zh-CN" altLang="en-US"/>
              <a:t>lg_prof_interval: 多久生成一次dump文件，此处以申请的内存大小为粒度，19代表每当申请2^19(512K)时生成一个dump文件</a:t>
            </a:r>
            <a:endParaRPr lang="zh-CN" altLang="en-US"/>
          </a:p>
          <a:p>
            <a:r>
              <a:rPr lang="zh-CN" altLang="en-US"/>
              <a:t>prof_leak: 开启泄露监控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6580" y="4765040"/>
            <a:ext cx="6777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生成内存占用结果统计：</a:t>
            </a:r>
            <a:endParaRPr lang="zh-CN" altLang="en-US"/>
          </a:p>
          <a:p>
            <a:r>
              <a:rPr lang="zh-CN" altLang="en-US"/>
              <a:t>jeprof --text  ex_stats_print  --base=jeprof.out.22803.0.i0.heap jeprof.out.22803.4.i4.heap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TCMALLOC</a:t>
            </a:r>
            <a:r>
              <a:rPr lang="zh-CN" altLang="en-US"/>
              <a:t>或者</a:t>
            </a:r>
            <a:r>
              <a:rPr lang="en-US" altLang="zh-CN"/>
              <a:t>JEMALLOC</a:t>
            </a:r>
            <a:r>
              <a:rPr lang="zh-CN" altLang="en-US"/>
              <a:t>优化你的程序</a:t>
            </a:r>
            <a:endParaRPr lang="zh-CN" altLang="en-US"/>
          </a:p>
          <a:p>
            <a:r>
              <a:rPr lang="zh-CN" altLang="en-US"/>
              <a:t>通过相应的</a:t>
            </a:r>
            <a:r>
              <a:rPr lang="en-US" altLang="zh-CN"/>
              <a:t>prof</a:t>
            </a:r>
            <a:r>
              <a:rPr lang="zh-CN" altLang="en-US"/>
              <a:t>工具查看内存占用情况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框 6"/>
          <p:cNvSpPr/>
          <p:nvPr/>
        </p:nvSpPr>
        <p:spPr>
          <a:xfrm>
            <a:off x="4321175" y="2808288"/>
            <a:ext cx="3889375" cy="769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谢谢，请提问！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6" name="矩形 7"/>
          <p:cNvSpPr/>
          <p:nvPr/>
        </p:nvSpPr>
        <p:spPr>
          <a:xfrm>
            <a:off x="6310313" y="3302000"/>
            <a:ext cx="3975100" cy="349250"/>
          </a:xfrm>
          <a:prstGeom prst="rect">
            <a:avLst/>
          </a:prstGeom>
          <a:solidFill>
            <a:srgbClr val="184199"/>
          </a:solidFill>
          <a:ln w="9525">
            <a:noFill/>
          </a:ln>
        </p:spPr>
        <p:txBody>
          <a:bodyPr anchor="ctr" anchorCtr="0"/>
          <a:p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347" name="PA-矩形 4"/>
          <p:cNvSpPr/>
          <p:nvPr/>
        </p:nvSpPr>
        <p:spPr>
          <a:xfrm>
            <a:off x="6219825" y="2430463"/>
            <a:ext cx="4276725" cy="877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100" b="1">
                <a:solidFill>
                  <a:srgbClr val="00000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THANK YOU</a:t>
            </a:r>
            <a:endParaRPr lang="en-US" altLang="zh-CN" sz="5100" b="1">
              <a:solidFill>
                <a:srgbClr val="00000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57348" name="PA-矩形 6"/>
          <p:cNvSpPr/>
          <p:nvPr/>
        </p:nvSpPr>
        <p:spPr>
          <a:xfrm>
            <a:off x="6310313" y="3302000"/>
            <a:ext cx="3975100" cy="355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700">
                <a:solidFill>
                  <a:schemeClr val="bg1"/>
                </a:solidFill>
                <a:latin typeface="Calibri" panose="020F0502020204030204" charset="-122"/>
                <a:ea typeface="Calibri" panose="020F0502020204030204" charset="-122"/>
                <a:sym typeface="Calibri" panose="020F0502020204030204" charset="-122"/>
              </a:rPr>
              <a:t>2018</a:t>
            </a:r>
            <a:r>
              <a:rPr lang="zh-CN" altLang="en-US" sz="1700">
                <a:solidFill>
                  <a:schemeClr val="bg1"/>
                </a:solidFill>
                <a:latin typeface="Calibri" panose="020F0502020204030204" charset="-122"/>
                <a:ea typeface="宋体" panose="02010600030101010101" pitchFamily="2" charset="-122"/>
                <a:sym typeface="宋体" panose="02010600030101010101" pitchFamily="2" charset="-122"/>
              </a:rPr>
              <a:t>深信服科技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49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850" y="1701800"/>
            <a:ext cx="1706563" cy="588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8194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9"/>
          <p:cNvSpPr/>
          <p:nvPr/>
        </p:nvSpPr>
        <p:spPr>
          <a:xfrm>
            <a:off x="8556625" y="5957888"/>
            <a:ext cx="2163763" cy="2508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0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深信服科技研发专业能力系列课程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23"/>
          <p:cNvSpPr/>
          <p:nvPr>
            <p:custDataLst>
              <p:tags r:id="rId4"/>
            </p:custDataLst>
          </p:nvPr>
        </p:nvSpPr>
        <p:spPr>
          <a:xfrm>
            <a:off x="5483225" y="2625725"/>
            <a:ext cx="5103813" cy="633730"/>
          </a:xfrm>
          <a:prstGeom prst="rect">
            <a:avLst/>
          </a:prstGeom>
          <a:noFill/>
          <a:ln w="9525">
            <a:noFill/>
          </a:ln>
        </p:spPr>
        <p:txBody>
          <a:bodyPr wrap="square" lIns="64802" tIns="32401" rIns="64802" bIns="32401" anchor="t" anchorCtr="0">
            <a:spAutoFit/>
          </a:bodyPr>
          <a:p>
            <a:pPr algn="r"/>
            <a:r>
              <a:rPr lang="zh-CN" altLang="en-US" sz="3700" b="1" dirty="0"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</a:t>
            </a:r>
            <a:endParaRPr lang="en-US" altLang="zh-CN" sz="3700" b="1" dirty="0"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8200" name="直线连接符 6"/>
          <p:cNvSpPr/>
          <p:nvPr/>
        </p:nvSpPr>
        <p:spPr>
          <a:xfrm flipV="1">
            <a:off x="5686425" y="3395663"/>
            <a:ext cx="4886325" cy="1587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8201" name="组合 8201"/>
          <p:cNvGrpSpPr>
            <a:grpSpLocks noChangeAspect="1"/>
          </p:cNvGrpSpPr>
          <p:nvPr/>
        </p:nvGrpSpPr>
        <p:grpSpPr>
          <a:xfrm>
            <a:off x="8520113" y="3613150"/>
            <a:ext cx="2052637" cy="406400"/>
            <a:chOff x="0" y="0"/>
            <a:chExt cx="2172097" cy="430362"/>
          </a:xfrm>
        </p:grpSpPr>
        <p:pic>
          <p:nvPicPr>
            <p:cNvPr id="8202" name="图片 6"/>
            <p:cNvPicPr>
              <a:picLocks noChangeAspect="1"/>
            </p:cNvPicPr>
            <p:nvPr/>
          </p:nvPicPr>
          <p:blipFill>
            <a:blip r:embed="rId5">
              <a:lum bright="-39993" contrast="-39999"/>
            </a:blip>
            <a:stretch>
              <a:fillRect/>
            </a:stretch>
          </p:blipFill>
          <p:spPr>
            <a:xfrm>
              <a:off x="0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3" name="图片 7"/>
            <p:cNvPicPr>
              <a:picLocks noChangeAspect="1"/>
            </p:cNvPicPr>
            <p:nvPr/>
          </p:nvPicPr>
          <p:blipFill>
            <a:blip r:embed="rId6">
              <a:lum bright="-39993" contrast="-39999"/>
            </a:blip>
            <a:stretch>
              <a:fillRect/>
            </a:stretch>
          </p:blipFill>
          <p:spPr>
            <a:xfrm>
              <a:off x="580578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4" name="图片 8"/>
            <p:cNvPicPr>
              <a:picLocks noChangeAspect="1"/>
            </p:cNvPicPr>
            <p:nvPr/>
          </p:nvPicPr>
          <p:blipFill>
            <a:blip r:embed="rId7">
              <a:lum bright="-39993" contrast="-39999"/>
            </a:blip>
            <a:stretch>
              <a:fillRect/>
            </a:stretch>
          </p:blipFill>
          <p:spPr>
            <a:xfrm>
              <a:off x="1161156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5" name="图片 9"/>
            <p:cNvPicPr>
              <a:picLocks noChangeAspect="1"/>
            </p:cNvPicPr>
            <p:nvPr/>
          </p:nvPicPr>
          <p:blipFill>
            <a:blip r:embed="rId8">
              <a:lum bright="-39993" contrast="-39999"/>
            </a:blip>
            <a:stretch>
              <a:fillRect/>
            </a:stretch>
          </p:blipFill>
          <p:spPr>
            <a:xfrm>
              <a:off x="1741734" y="0"/>
              <a:ext cx="430363" cy="43036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8206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188" y="508000"/>
            <a:ext cx="1706562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调试工具之王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-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GDB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8185" y="1159510"/>
            <a:ext cx="849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GDB（GNU Debugger）是UNIX及UNIX-like下的强大调试工具，可以调试ada, c, c++, asm, minimal, d, fortran, objective-c, go, java,pascal等语言。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40" y="2461895"/>
            <a:ext cx="7163435" cy="3526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725" y="244792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gcc</a:t>
            </a:r>
            <a:r>
              <a:rPr lang="zh-CN" altLang="en-US"/>
              <a:t>编译时带上参数</a:t>
            </a:r>
            <a:r>
              <a:rPr lang="en-US" altLang="zh-CN"/>
              <a:t>-g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调试工具之王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-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GDB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580" y="1151890"/>
            <a:ext cx="849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调试启动程序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583690"/>
            <a:ext cx="9585960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调试工具之王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-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GDB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580" y="1151890"/>
            <a:ext cx="849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调试</a:t>
            </a:r>
            <a:r>
              <a:rPr lang="en-US" altLang="zh-CN">
                <a:sym typeface="+mn-ea"/>
              </a:rPr>
              <a:t>CORE</a:t>
            </a:r>
            <a:r>
              <a:rPr lang="zh-CN" altLang="en-US">
                <a:sym typeface="+mn-ea"/>
              </a:rPr>
              <a:t>文件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2663825"/>
            <a:ext cx="5678170" cy="1387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480" y="1656080"/>
            <a:ext cx="7955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$ ulimit -c unlimied  #表示不限制core文件大小</a:t>
            </a:r>
            <a:endParaRPr lang="zh-CN" altLang="en-US"/>
          </a:p>
          <a:p>
            <a:r>
              <a:rPr lang="zh-CN" altLang="en-US"/>
              <a:t>$ ulimit -c 10        #设置最大大小，单位为块，一块默认为512字节</a:t>
            </a:r>
            <a:endParaRPr lang="zh-CN" altLang="en-US"/>
          </a:p>
          <a:p>
            <a:r>
              <a:rPr lang="zh-CN" altLang="en-US"/>
              <a:t>$ gdb 程序文件名 core文件名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5" y="4104640"/>
            <a:ext cx="7023735" cy="1984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调试工具之王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-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GDB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580" y="1151890"/>
            <a:ext cx="849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调试已运行程序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9015" y="1871980"/>
            <a:ext cx="89312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#</a:t>
            </a:r>
            <a:r>
              <a:rPr lang="zh-CN" altLang="en-US">
                <a:sym typeface="+mn-ea"/>
              </a:rPr>
              <a:t>找到进程</a:t>
            </a:r>
            <a:r>
              <a:rPr lang="en-US" altLang="zh-CN">
                <a:sym typeface="+mn-ea"/>
              </a:rPr>
              <a:t>pid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$ ps -ef|grep 进程名</a:t>
            </a:r>
            <a:r>
              <a:rPr lang="en-US" altLang="zh-CN">
                <a:sym typeface="+mn-ea"/>
              </a:rPr>
              <a:t>         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$ pidof 进程名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attach方式</a:t>
            </a:r>
            <a:endParaRPr lang="zh-CN" altLang="en-US"/>
          </a:p>
          <a:p>
            <a:r>
              <a:rPr lang="zh-CN" altLang="en-US"/>
              <a:t>假设获取到进程id为20829，则可用下面的方式调试进程：</a:t>
            </a:r>
            <a:endParaRPr lang="zh-CN" altLang="en-US"/>
          </a:p>
          <a:p>
            <a:r>
              <a:rPr lang="zh-CN" altLang="en-US"/>
              <a:t>$ gdb</a:t>
            </a:r>
            <a:endParaRPr lang="zh-CN" altLang="en-US"/>
          </a:p>
          <a:p>
            <a:r>
              <a:rPr lang="zh-CN" altLang="en-US"/>
              <a:t>(gdb) attach 20829</a:t>
            </a:r>
            <a:endParaRPr lang="zh-CN" altLang="en-US"/>
          </a:p>
          <a:p>
            <a:r>
              <a:rPr lang="en-US" altLang="zh-CN"/>
              <a:t>$ </a:t>
            </a:r>
            <a:r>
              <a:rPr>
                <a:sym typeface="+mn-ea"/>
              </a:rPr>
              <a:t>gdb hello --pid 20829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/>
          <p:nvPr/>
        </p:nvSpPr>
        <p:spPr>
          <a:xfrm>
            <a:off x="9210675" y="5988050"/>
            <a:ext cx="1954213" cy="28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endParaRPr lang="zh-CN" altLang="zh-CN" sz="1100">
              <a:solidFill>
                <a:srgbClr val="7F7F7F"/>
              </a:solidFill>
              <a:latin typeface="微软雅黑" panose="020B0503020204020204" charset="-12"/>
              <a:ea typeface="微软雅黑" panose="020B0503020204020204" charset="-12"/>
              <a:sym typeface="宋体" panose="02010600030101010101" pitchFamily="2" charset="-122"/>
            </a:endParaRPr>
          </a:p>
        </p:txBody>
      </p:sp>
      <p:sp>
        <p:nvSpPr>
          <p:cNvPr id="10242" name="文本框 6"/>
          <p:cNvSpPr/>
          <p:nvPr/>
        </p:nvSpPr>
        <p:spPr>
          <a:xfrm>
            <a:off x="9145588" y="6130925"/>
            <a:ext cx="2300287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100">
                <a:solidFill>
                  <a:srgbClr val="000000"/>
                </a:solidFill>
                <a:latin typeface="微软雅黑 Light" panose="020B0502040204020203" pitchFamily="2" charset="-122"/>
                <a:ea typeface="微软雅黑 Light" panose="020B0502040204020203" pitchFamily="2" charset="-122"/>
                <a:sym typeface="微软雅黑 Light" panose="020B0502040204020203" pitchFamily="2" charset="-122"/>
              </a:rPr>
              <a:t>深信服科技培训发展中心系列课程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925" y="508000"/>
            <a:ext cx="1706563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1"/>
          <p:cNvSpPr/>
          <p:nvPr/>
        </p:nvSpPr>
        <p:spPr>
          <a:xfrm>
            <a:off x="288925" y="142875"/>
            <a:ext cx="4535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调试工具之王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-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"/>
                <a:ea typeface="微软雅黑" panose="020B0503020204020204" charset="-12"/>
                <a:sym typeface="微软雅黑" panose="020B0503020204020204" charset="-12"/>
              </a:rPr>
              <a:t>GDB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"/>
              <a:ea typeface="微软雅黑" panose="020B0503020204020204" charset="-12"/>
              <a:sym typeface="微软雅黑" panose="020B0503020204020204" charset="-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580" y="1151890"/>
            <a:ext cx="84994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已运行程序没有调试信息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为了节省磁盘空间，已经运行的程序通常没有调试信息。但如果又不能停止当前程序重新启动调试，那怎么办呢？还有办法，那就是同样的代码，再编译出一个带调试信息的版本。然后使用和前面提到的方式操作。对于attach方式，在attach之前，使用file命令即可：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>
                <a:sym typeface="+mn-ea"/>
              </a:rPr>
              <a:t>$ gdb</a:t>
            </a:r>
            <a:endParaRPr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>
                <a:sym typeface="+mn-ea"/>
              </a:rPr>
              <a:t>(gdb) file hello</a:t>
            </a:r>
            <a:endParaRPr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>
                <a:sym typeface="+mn-ea"/>
              </a:rPr>
              <a:t>Reading symbols from hello...done.</a:t>
            </a:r>
            <a:endParaRPr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>
                <a:sym typeface="+mn-ea"/>
              </a:rPr>
              <a:t>(gdb)attach 20829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98,&quot;width&quot;:8037.500787401575}"/>
</p:tagLst>
</file>

<file path=ppt/tags/tag2.xml><?xml version="1.0" encoding="utf-8"?>
<p:tagLst xmlns:p="http://schemas.openxmlformats.org/presentationml/2006/main">
  <p:tag name="KSO_WM_UNIT_TABLE_BEAUTIFY" val="smartTable{7759bd03-6f8b-44d0-b6c1-1fb3a03ff528}"/>
</p:tagLst>
</file>

<file path=ppt/tags/tag3.xml><?xml version="1.0" encoding="utf-8"?>
<p:tagLst xmlns:p="http://schemas.openxmlformats.org/presentationml/2006/main">
  <p:tag name="KSO_WM_UNIT_PLACING_PICTURE_USER_VIEWPORT" val="{&quot;height&quot;:998,&quot;width&quot;:8037.500787401575}"/>
</p:tagLst>
</file>

<file path=ppt/tags/tag4.xml><?xml version="1.0" encoding="utf-8"?>
<p:tagLst xmlns:p="http://schemas.openxmlformats.org/presentationml/2006/main">
  <p:tag name="KSO_WM_UNIT_PLACING_PICTURE_USER_VIEWPORT" val="{&quot;height&quot;:998,&quot;width&quot;:8037.500787401575}"/>
</p:tagLst>
</file>

<file path=ppt/tags/tag5.xml><?xml version="1.0" encoding="utf-8"?>
<p:tagLst xmlns:p="http://schemas.openxmlformats.org/presentationml/2006/main">
  <p:tag name="COMMONDATA" val="eyJoZGlkIjoiMDYyNDExNWVjY2RhNGU3YTEzZTQ5ZTVhNjViNjI4MzM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3677</Words>
  <Application>WPS 演示</Application>
  <PresentationFormat>自定义</PresentationFormat>
  <Paragraphs>417</Paragraphs>
  <Slides>38</Slides>
  <Notes>98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微软雅黑</vt:lpstr>
      <vt:lpstr>微软雅黑 Light</vt:lpstr>
      <vt:lpstr>黑体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姚金鑫</dc:creator>
  <cp:lastModifiedBy>sangfor</cp:lastModifiedBy>
  <cp:revision>1115</cp:revision>
  <dcterms:created xsi:type="dcterms:W3CDTF">2015-09-29T10:48:00Z</dcterms:created>
  <dcterms:modified xsi:type="dcterms:W3CDTF">2022-06-20T03:45:37Z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433F2D9F-26BB-4A39-3F3F-3F3F3F3F073F</vt:lpwstr>
  </property>
  <property fmtid="{D5CDD505-2E9C-101B-9397-08002B2CF9AE}" pid="3" name="ArticulatePath">
    <vt:lpwstr>公司PPT模版-白底-16比9（2015）</vt:lpwstr>
  </property>
  <property fmtid="{D5CDD505-2E9C-101B-9397-08002B2CF9AE}" pid="4" name="KSOProductBuildVer">
    <vt:lpwstr>2052-11.1.0.11744</vt:lpwstr>
  </property>
  <property fmtid="{D5CDD505-2E9C-101B-9397-08002B2CF9AE}" pid="5" name="ICV">
    <vt:lpwstr>67A559444B524C7CB96F37EF2CF6042B</vt:lpwstr>
  </property>
</Properties>
</file>